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3004800" cy="9753600"/>
  <p:notesSz cx="6797675" cy="9928225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1176" y="57"/>
      </p:cViewPr>
      <p:guideLst/>
    </p:cSldViewPr>
  </p:slideViewPr>
  <p:notesTextViewPr>
    <p:cViewPr>
      <p:scale>
        <a:sx n="1" d="1"/>
        <a:sy n="1" d="1"/>
      </p:scale>
      <p:origin x="0" y="-27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8" name="Shape 138"/>
          <p:cNvSpPr>
            <a:spLocks noGrp="1"/>
          </p:cNvSpPr>
          <p:nvPr>
            <p:ph type="body" sz="quarter" idx="1"/>
          </p:nvPr>
        </p:nvSpPr>
        <p:spPr>
          <a:xfrm>
            <a:off x="906357" y="4715907"/>
            <a:ext cx="4984962" cy="4467701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rPr dirty="0" err="1"/>
              <a:t>Szybka</a:t>
            </a:r>
            <a:r>
              <a:rPr dirty="0"/>
              <a:t> </a:t>
            </a:r>
            <a:r>
              <a:rPr dirty="0" err="1"/>
              <a:t>ścieżka</a:t>
            </a:r>
            <a:r>
              <a:rPr dirty="0"/>
              <a:t> </a:t>
            </a:r>
            <a:r>
              <a:rPr dirty="0" err="1"/>
              <a:t>rozpoznawania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leczenia</a:t>
            </a:r>
            <a:r>
              <a:rPr dirty="0"/>
              <a:t> GCA </a:t>
            </a:r>
            <a:r>
              <a:rPr dirty="0" err="1"/>
              <a:t>bazuje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kontakcie</a:t>
            </a:r>
            <a:r>
              <a:rPr dirty="0"/>
              <a:t> z </a:t>
            </a:r>
            <a:r>
              <a:rPr dirty="0" err="1"/>
              <a:t>lekarzami</a:t>
            </a:r>
            <a:r>
              <a:rPr dirty="0"/>
              <a:t> </a:t>
            </a:r>
            <a:r>
              <a:rPr dirty="0" err="1"/>
              <a:t>pierwszego</a:t>
            </a:r>
            <a:r>
              <a:rPr dirty="0"/>
              <a:t> </a:t>
            </a:r>
            <a:r>
              <a:rPr dirty="0" err="1"/>
              <a:t>kontaktu</a:t>
            </a:r>
            <a:r>
              <a:rPr dirty="0"/>
              <a:t> : </a:t>
            </a:r>
            <a:r>
              <a:rPr dirty="0" err="1"/>
              <a:t>lekarze</a:t>
            </a:r>
            <a:r>
              <a:rPr dirty="0"/>
              <a:t> </a:t>
            </a:r>
            <a:r>
              <a:rPr dirty="0" err="1"/>
              <a:t>rodzinni</a:t>
            </a:r>
            <a:r>
              <a:rPr dirty="0"/>
              <a:t>, </a:t>
            </a:r>
            <a:r>
              <a:rPr dirty="0" err="1"/>
              <a:t>oraz</a:t>
            </a:r>
            <a:r>
              <a:rPr dirty="0"/>
              <a:t> </a:t>
            </a:r>
            <a:r>
              <a:rPr dirty="0" err="1"/>
              <a:t>lekarze</a:t>
            </a:r>
            <a:r>
              <a:rPr dirty="0"/>
              <a:t> </a:t>
            </a:r>
            <a:r>
              <a:rPr dirty="0" err="1"/>
              <a:t>oddziałów</a:t>
            </a:r>
            <a:r>
              <a:rPr dirty="0"/>
              <a:t> </a:t>
            </a:r>
            <a:r>
              <a:rPr dirty="0" err="1"/>
              <a:t>szybkiej</a:t>
            </a:r>
            <a:r>
              <a:rPr dirty="0"/>
              <a:t> </a:t>
            </a:r>
            <a:r>
              <a:rPr dirty="0" err="1"/>
              <a:t>pomocy</a:t>
            </a:r>
            <a:r>
              <a:rPr dirty="0"/>
              <a:t>, a </a:t>
            </a:r>
            <a:r>
              <a:rPr dirty="0" err="1"/>
              <a:t>także</a:t>
            </a:r>
            <a:r>
              <a:rPr dirty="0"/>
              <a:t> </a:t>
            </a:r>
            <a:r>
              <a:rPr dirty="0" err="1"/>
              <a:t>lekarze</a:t>
            </a:r>
            <a:r>
              <a:rPr dirty="0"/>
              <a:t> </a:t>
            </a:r>
            <a:r>
              <a:rPr dirty="0" err="1"/>
              <a:t>neurolodzy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okuliści</a:t>
            </a:r>
            <a:endParaRPr dirty="0"/>
          </a:p>
          <a:p>
            <a:pPr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endParaRPr dirty="0"/>
          </a:p>
          <a:p>
            <a:pPr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rPr dirty="0" err="1"/>
              <a:t>Pacjenci</a:t>
            </a:r>
            <a:r>
              <a:rPr dirty="0"/>
              <a:t> z </a:t>
            </a:r>
            <a:r>
              <a:rPr dirty="0" err="1"/>
              <a:t>cechami</a:t>
            </a:r>
            <a:r>
              <a:rPr dirty="0"/>
              <a:t> GCA bez </a:t>
            </a:r>
            <a:r>
              <a:rPr dirty="0" err="1"/>
              <a:t>objawów</a:t>
            </a:r>
            <a:r>
              <a:rPr dirty="0"/>
              <a:t> </a:t>
            </a:r>
            <a:r>
              <a:rPr dirty="0" err="1"/>
              <a:t>niedokrwiennych</a:t>
            </a:r>
            <a:r>
              <a:rPr dirty="0"/>
              <a:t>: </a:t>
            </a:r>
          </a:p>
          <a:p>
            <a:pPr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rPr dirty="0" err="1"/>
              <a:t>Lekarz</a:t>
            </a:r>
            <a:r>
              <a:rPr dirty="0"/>
              <a:t> </a:t>
            </a:r>
            <a:r>
              <a:rPr dirty="0" err="1"/>
              <a:t>kierujący</a:t>
            </a:r>
            <a:r>
              <a:rPr dirty="0"/>
              <a:t> </a:t>
            </a:r>
            <a:r>
              <a:rPr dirty="0" err="1"/>
              <a:t>rozpoczyna</a:t>
            </a:r>
            <a:r>
              <a:rPr dirty="0"/>
              <a:t> </a:t>
            </a:r>
            <a:r>
              <a:rPr dirty="0" err="1"/>
              <a:t>stosowanie</a:t>
            </a:r>
            <a:r>
              <a:rPr dirty="0"/>
              <a:t> </a:t>
            </a:r>
            <a:r>
              <a:rPr dirty="0" err="1"/>
              <a:t>dużych</a:t>
            </a:r>
            <a:r>
              <a:rPr dirty="0"/>
              <a:t> </a:t>
            </a:r>
            <a:r>
              <a:rPr dirty="0" err="1"/>
              <a:t>dawek</a:t>
            </a:r>
            <a:r>
              <a:rPr dirty="0"/>
              <a:t> </a:t>
            </a:r>
            <a:r>
              <a:rPr dirty="0" err="1"/>
              <a:t>sterydów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kontaktuje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z </a:t>
            </a:r>
            <a:r>
              <a:rPr dirty="0" err="1"/>
              <a:t>zespołem</a:t>
            </a:r>
            <a:r>
              <a:rPr dirty="0"/>
              <a:t> </a:t>
            </a:r>
            <a:r>
              <a:rPr dirty="0" err="1"/>
              <a:t>reumatologicznym</a:t>
            </a:r>
            <a:r>
              <a:rPr dirty="0"/>
              <a:t> w </a:t>
            </a:r>
            <a:r>
              <a:rPr dirty="0" err="1"/>
              <a:t>celu</a:t>
            </a:r>
            <a:r>
              <a:rPr dirty="0"/>
              <a:t> </a:t>
            </a:r>
            <a:r>
              <a:rPr dirty="0" err="1"/>
              <a:t>przeprowadzenia</a:t>
            </a:r>
            <a:r>
              <a:rPr dirty="0"/>
              <a:t> </a:t>
            </a:r>
            <a:r>
              <a:rPr dirty="0" err="1"/>
              <a:t>diagnostyki</a:t>
            </a:r>
            <a:r>
              <a:rPr dirty="0"/>
              <a:t> w  </a:t>
            </a:r>
            <a:r>
              <a:rPr dirty="0" err="1"/>
              <a:t>w</a:t>
            </a:r>
            <a:r>
              <a:rPr dirty="0"/>
              <a:t> </a:t>
            </a:r>
            <a:r>
              <a:rPr dirty="0" err="1"/>
              <a:t>ciągu</a:t>
            </a:r>
            <a:r>
              <a:rPr dirty="0"/>
              <a:t> </a:t>
            </a:r>
            <a:r>
              <a:rPr dirty="0" err="1"/>
              <a:t>jednego</a:t>
            </a:r>
            <a:r>
              <a:rPr dirty="0"/>
              <a:t> </a:t>
            </a:r>
            <a:r>
              <a:rPr dirty="0" err="1"/>
              <a:t>dnia</a:t>
            </a:r>
            <a:r>
              <a:rPr dirty="0"/>
              <a:t> </a:t>
            </a:r>
            <a:r>
              <a:rPr dirty="0" err="1"/>
              <a:t>roboczego</a:t>
            </a:r>
            <a:r>
              <a:rPr dirty="0"/>
              <a:t>. Testy </a:t>
            </a:r>
            <a:r>
              <a:rPr dirty="0" err="1"/>
              <a:t>diagnostyczne</a:t>
            </a:r>
            <a:r>
              <a:rPr dirty="0"/>
              <a:t> </a:t>
            </a:r>
            <a:r>
              <a:rPr dirty="0" err="1"/>
              <a:t>zwykle</a:t>
            </a:r>
            <a:r>
              <a:rPr dirty="0"/>
              <a:t> </a:t>
            </a:r>
            <a:r>
              <a:rPr dirty="0" err="1"/>
              <a:t>następują</a:t>
            </a:r>
            <a:r>
              <a:rPr dirty="0"/>
              <a:t> w </a:t>
            </a:r>
            <a:r>
              <a:rPr dirty="0" err="1"/>
              <a:t>ciągu</a:t>
            </a:r>
            <a:r>
              <a:rPr dirty="0"/>
              <a:t> 1-2 </a:t>
            </a:r>
            <a:r>
              <a:rPr dirty="0" err="1"/>
              <a:t>tygodnii</a:t>
            </a:r>
            <a:r>
              <a:rPr dirty="0"/>
              <a:t>.</a:t>
            </a:r>
          </a:p>
          <a:p>
            <a:pPr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rPr dirty="0" err="1"/>
              <a:t>Pacjenci</a:t>
            </a:r>
            <a:r>
              <a:rPr dirty="0"/>
              <a:t> z </a:t>
            </a:r>
            <a:r>
              <a:rPr dirty="0" err="1"/>
              <a:t>cechami</a:t>
            </a:r>
            <a:r>
              <a:rPr dirty="0"/>
              <a:t> GCA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objawami</a:t>
            </a:r>
            <a:r>
              <a:rPr dirty="0"/>
              <a:t> </a:t>
            </a:r>
            <a:r>
              <a:rPr dirty="0" err="1"/>
              <a:t>niedokrwiennymi</a:t>
            </a:r>
            <a:r>
              <a:rPr dirty="0"/>
              <a:t>: </a:t>
            </a:r>
          </a:p>
          <a:p>
            <a:pPr>
              <a:lnSpc>
                <a:spcPct val="100000"/>
              </a:lnSpc>
              <a:defRPr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rPr dirty="0" err="1"/>
              <a:t>Lekarz</a:t>
            </a:r>
            <a:r>
              <a:rPr dirty="0"/>
              <a:t> </a:t>
            </a:r>
            <a:r>
              <a:rPr dirty="0" err="1"/>
              <a:t>kieruje</a:t>
            </a:r>
            <a:r>
              <a:rPr dirty="0"/>
              <a:t> do </a:t>
            </a:r>
            <a:r>
              <a:rPr dirty="0" err="1"/>
              <a:t>oddzialu</a:t>
            </a:r>
            <a:r>
              <a:rPr dirty="0"/>
              <a:t> </a:t>
            </a:r>
            <a:r>
              <a:rPr dirty="0" err="1"/>
              <a:t>ratunkowego</a:t>
            </a:r>
            <a:r>
              <a:rPr dirty="0"/>
              <a:t> w </a:t>
            </a:r>
            <a:r>
              <a:rPr dirty="0" err="1"/>
              <a:t>celu</a:t>
            </a:r>
            <a:r>
              <a:rPr dirty="0"/>
              <a:t> </a:t>
            </a:r>
            <a:r>
              <a:rPr dirty="0" err="1"/>
              <a:t>oceny</a:t>
            </a:r>
            <a:r>
              <a:rPr dirty="0"/>
              <a:t> </a:t>
            </a:r>
            <a:r>
              <a:rPr dirty="0" err="1"/>
              <a:t>wielospecjalistycznej</a:t>
            </a:r>
            <a:r>
              <a:rPr dirty="0"/>
              <a:t>  w </a:t>
            </a:r>
            <a:r>
              <a:rPr dirty="0" err="1"/>
              <a:t>tym</a:t>
            </a:r>
            <a:r>
              <a:rPr dirty="0"/>
              <a:t> </a:t>
            </a:r>
            <a:r>
              <a:rPr dirty="0" err="1"/>
              <a:t>okulisty</a:t>
            </a:r>
            <a:r>
              <a:rPr dirty="0"/>
              <a:t>, </a:t>
            </a:r>
            <a:r>
              <a:rPr dirty="0" err="1"/>
              <a:t>neurologa</a:t>
            </a:r>
            <a:r>
              <a:rPr dirty="0"/>
              <a:t>.  Po </a:t>
            </a:r>
            <a:r>
              <a:rPr dirty="0" err="1"/>
              <a:t>wykluczeniu</a:t>
            </a:r>
            <a:r>
              <a:rPr dirty="0"/>
              <a:t> </a:t>
            </a:r>
            <a:r>
              <a:rPr dirty="0" err="1"/>
              <a:t>innych</a:t>
            </a:r>
            <a:r>
              <a:rPr dirty="0"/>
              <a:t> </a:t>
            </a:r>
            <a:r>
              <a:rPr dirty="0" err="1"/>
              <a:t>poważnych</a:t>
            </a:r>
            <a:r>
              <a:rPr dirty="0"/>
              <a:t> </a:t>
            </a:r>
            <a:r>
              <a:rPr dirty="0" err="1"/>
              <a:t>patologii</a:t>
            </a:r>
            <a:r>
              <a:rPr dirty="0"/>
              <a:t>, </a:t>
            </a:r>
            <a:r>
              <a:rPr dirty="0" err="1"/>
              <a:t>pacjent</a:t>
            </a:r>
            <a:r>
              <a:rPr dirty="0"/>
              <a:t> </a:t>
            </a:r>
            <a:r>
              <a:rPr dirty="0" err="1"/>
              <a:t>otrzymuje</a:t>
            </a:r>
            <a:r>
              <a:rPr dirty="0"/>
              <a:t> </a:t>
            </a:r>
            <a:r>
              <a:rPr dirty="0" err="1"/>
              <a:t>leczenie</a:t>
            </a:r>
            <a:r>
              <a:rPr dirty="0"/>
              <a:t> </a:t>
            </a:r>
            <a:r>
              <a:rPr dirty="0" err="1"/>
              <a:t>sterydami</a:t>
            </a:r>
            <a:r>
              <a:rPr dirty="0"/>
              <a:t> iv, a </a:t>
            </a:r>
            <a:r>
              <a:rPr dirty="0" err="1"/>
              <a:t>następnie</a:t>
            </a:r>
            <a:r>
              <a:rPr dirty="0"/>
              <a:t> </a:t>
            </a:r>
            <a:r>
              <a:rPr dirty="0" err="1"/>
              <a:t>przechodzi</a:t>
            </a:r>
            <a:r>
              <a:rPr dirty="0"/>
              <a:t> </a:t>
            </a:r>
            <a:r>
              <a:rPr dirty="0" err="1"/>
              <a:t>dalsze</a:t>
            </a:r>
            <a:r>
              <a:rPr dirty="0"/>
              <a:t> testy </a:t>
            </a:r>
            <a:r>
              <a:rPr dirty="0" err="1"/>
              <a:t>diagnostyczne</a:t>
            </a:r>
            <a:r>
              <a:rPr dirty="0"/>
              <a:t> w </a:t>
            </a:r>
            <a:r>
              <a:rPr dirty="0" err="1"/>
              <a:t>Oddziale</a:t>
            </a:r>
            <a:r>
              <a:rPr dirty="0"/>
              <a:t> Reumatologii w </a:t>
            </a:r>
            <a:r>
              <a:rPr dirty="0" err="1"/>
              <a:t>okresie</a:t>
            </a:r>
            <a:r>
              <a:rPr dirty="0"/>
              <a:t> do 1-2 </a:t>
            </a:r>
            <a:r>
              <a:rPr dirty="0" err="1"/>
              <a:t>tygodni</a:t>
            </a:r>
            <a:r>
              <a:rPr dirty="0"/>
              <a:t>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ytuł i pod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1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algn="ctr">
              <a:spcBef>
                <a:spcPts val="0"/>
              </a:spcBef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y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anek Jabłonka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algn="ctr">
              <a:spcBef>
                <a:spcPts val="0"/>
              </a:spcBef>
              <a:defRPr sz="2400" i="1"/>
            </a:lvl1pPr>
          </a:lstStyle>
          <a:p>
            <a:r>
              <a:t>–Janek Jabłonka</a:t>
            </a:r>
          </a:p>
        </p:txBody>
      </p:sp>
      <p:sp>
        <p:nvSpPr>
          <p:cNvPr id="94" name="„Wpisz tu cytat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algn="ctr">
              <a:spcBef>
                <a:spcPts val="0"/>
              </a:spcBef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„Wpisz tu cytat.” </a:t>
            </a:r>
          </a:p>
        </p:txBody>
      </p:sp>
      <p:sp>
        <p:nvSpPr>
          <p:cNvPr id="95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azek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Linia"/>
          <p:cNvSpPr/>
          <p:nvPr/>
        </p:nvSpPr>
        <p:spPr>
          <a:xfrm flipV="1">
            <a:off x="406392" y="993157"/>
            <a:ext cx="12192015" cy="273"/>
          </a:xfrm>
          <a:prstGeom prst="line">
            <a:avLst/>
          </a:prstGeom>
          <a:ln w="25400">
            <a:solidFill>
              <a:srgbClr val="A6AAA9"/>
            </a:solidFill>
            <a:miter lim="400000"/>
          </a:ln>
        </p:spPr>
        <p:txBody>
          <a:bodyPr lIns="45718" tIns="45718" rIns="45718" bIns="45718"/>
          <a:lstStyle/>
          <a:p>
            <a:pPr algn="l">
              <a:spcBef>
                <a:spcPts val="2400"/>
              </a:spcBef>
              <a:defRPr sz="2000" b="0">
                <a:solidFill>
                  <a:srgbClr val="222222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/>
          </a:p>
        </p:txBody>
      </p:sp>
      <p:sp>
        <p:nvSpPr>
          <p:cNvPr id="118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406400" y="457200"/>
            <a:ext cx="11176000" cy="457200"/>
          </a:xfrm>
          <a:prstGeom prst="rect">
            <a:avLst/>
          </a:prstGeom>
        </p:spPr>
        <p:txBody>
          <a:bodyPr anchor="b"/>
          <a:lstStyle>
            <a:lvl1pPr defTabSz="457200">
              <a:lnSpc>
                <a:spcPct val="80000"/>
              </a:lnSpc>
              <a:spcBef>
                <a:spcPts val="0"/>
              </a:spcBef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  <a:lvl2pPr marL="758263" indent="-313763" defTabSz="457200">
              <a:lnSpc>
                <a:spcPct val="80000"/>
              </a:lnSpc>
              <a:spcBef>
                <a:spcPts val="0"/>
              </a:spcBef>
              <a:buSzPct val="104999"/>
              <a:buChar char="‣"/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2pPr>
            <a:lvl3pPr marL="1202763" indent="-313763" defTabSz="457200">
              <a:lnSpc>
                <a:spcPct val="80000"/>
              </a:lnSpc>
              <a:spcBef>
                <a:spcPts val="0"/>
              </a:spcBef>
              <a:buSzPct val="104999"/>
              <a:buChar char="‣"/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3pPr>
            <a:lvl4pPr marL="1647263" indent="-313763" defTabSz="457200">
              <a:lnSpc>
                <a:spcPct val="80000"/>
              </a:lnSpc>
              <a:spcBef>
                <a:spcPts val="0"/>
              </a:spcBef>
              <a:buSzPct val="104999"/>
              <a:buChar char="‣"/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4pPr>
            <a:lvl5pPr marL="2091763" indent="-313763" defTabSz="457200">
              <a:lnSpc>
                <a:spcPct val="80000"/>
              </a:lnSpc>
              <a:spcBef>
                <a:spcPts val="0"/>
              </a:spcBef>
              <a:buSzPct val="104999"/>
              <a:buChar char="‣"/>
              <a:defRPr sz="2400" cap="all" spc="12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119" name="Tekst tytułowy"/>
          <p:cNvSpPr txBox="1">
            <a:spLocks noGrp="1"/>
          </p:cNvSpPr>
          <p:nvPr>
            <p:ph type="title"/>
          </p:nvPr>
        </p:nvSpPr>
        <p:spPr>
          <a:xfrm>
            <a:off x="406400" y="1536700"/>
            <a:ext cx="12192000" cy="723900"/>
          </a:xfrm>
          <a:prstGeom prst="rect">
            <a:avLst/>
          </a:prstGeom>
        </p:spPr>
        <p:txBody>
          <a:bodyPr anchor="t"/>
          <a:lstStyle>
            <a:lvl1pPr algn="l">
              <a:lnSpc>
                <a:spcPct val="80000"/>
              </a:lnSpc>
              <a:spcBef>
                <a:spcPts val="2800"/>
              </a:spcBef>
              <a:defRPr sz="6000" cap="all">
                <a:solidFill>
                  <a:srgbClr val="34A5DA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r>
              <a:t>Tekst tytułowy</a:t>
            </a:r>
          </a:p>
        </p:txBody>
      </p:sp>
      <p:sp>
        <p:nvSpPr>
          <p:cNvPr id="120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12186623" y="431800"/>
            <a:ext cx="406897" cy="457200"/>
          </a:xfrm>
          <a:prstGeom prst="rect">
            <a:avLst/>
          </a:prstGeom>
        </p:spPr>
        <p:txBody>
          <a:bodyPr/>
          <a:lstStyle>
            <a:lvl1pPr algn="r">
              <a:lnSpc>
                <a:spcPct val="80000"/>
              </a:lnSpc>
              <a:defRPr sz="2400">
                <a:solidFill>
                  <a:srgbClr val="838787"/>
                </a:solidFill>
                <a:latin typeface="DIN Alternate"/>
                <a:ea typeface="DIN Alternate"/>
                <a:cs typeface="DIN Alternate"/>
                <a:sym typeface="DIN Alternat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oziom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azek"/>
          <p:cNvSpPr>
            <a:spLocks noGrp="1"/>
          </p:cNvSpPr>
          <p:nvPr>
            <p:ph type="pic" idx="13"/>
          </p:nvPr>
        </p:nvSpPr>
        <p:spPr>
          <a:xfrm>
            <a:off x="1625600" y="673100"/>
            <a:ext cx="9753600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kst tytułowy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r>
              <a:t>Tekst tytułowy</a:t>
            </a:r>
          </a:p>
        </p:txBody>
      </p:sp>
      <p:sp>
        <p:nvSpPr>
          <p:cNvPr id="22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algn="ctr">
              <a:spcBef>
                <a:spcPts val="0"/>
              </a:spcBef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23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środk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kst tytułowy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3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pionow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azek"/>
          <p:cNvSpPr>
            <a:spLocks noGrp="1"/>
          </p:cNvSpPr>
          <p:nvPr>
            <p:ph type="pic" sz="half" idx="13"/>
          </p:nvPr>
        </p:nvSpPr>
        <p:spPr>
          <a:xfrm>
            <a:off x="6718300" y="635000"/>
            <a:ext cx="5334000" cy="8216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kst tytułowy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Tekst tytułowy</a:t>
            </a:r>
          </a:p>
        </p:txBody>
      </p:sp>
      <p:sp>
        <p:nvSpPr>
          <p:cNvPr id="40" name="Treść - poziom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algn="ctr">
              <a:spcBef>
                <a:spcPts val="0"/>
              </a:spcBef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1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(na górz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49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57" name="Treść - poziom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58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ytuł i punktory ze zdjęc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azek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kst tytułowy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Tekst tytułowy</a:t>
            </a:r>
          </a:p>
        </p:txBody>
      </p:sp>
      <p:sp>
        <p:nvSpPr>
          <p:cNvPr id="67" name="Treść - poziom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68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o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7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djęcie (3 sztuki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azek"/>
          <p:cNvSpPr>
            <a:spLocks noGrp="1"/>
          </p:cNvSpPr>
          <p:nvPr>
            <p:ph type="pic" sz="quarter" idx="13"/>
          </p:nvPr>
        </p:nvSpPr>
        <p:spPr>
          <a:xfrm>
            <a:off x="6718300" y="50927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azek"/>
          <p:cNvSpPr>
            <a:spLocks noGrp="1"/>
          </p:cNvSpPr>
          <p:nvPr>
            <p:ph type="pic" sz="quarter" idx="14"/>
          </p:nvPr>
        </p:nvSpPr>
        <p:spPr>
          <a:xfrm>
            <a:off x="6718300" y="889000"/>
            <a:ext cx="5334000" cy="3771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azek"/>
          <p:cNvSpPr>
            <a:spLocks noGrp="1"/>
          </p:cNvSpPr>
          <p:nvPr>
            <p:ph type="pic" sz="half" idx="15"/>
          </p:nvPr>
        </p:nvSpPr>
        <p:spPr>
          <a:xfrm>
            <a:off x="952500" y="889000"/>
            <a:ext cx="5334000" cy="7975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Numer slajd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 tytułowy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Tekst tytułowy</a:t>
            </a:r>
          </a:p>
        </p:txBody>
      </p:sp>
      <p:sp>
        <p:nvSpPr>
          <p:cNvPr id="3" name="Treść - poziom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Treść - poziom 1</a:t>
            </a:r>
          </a:p>
          <a:p>
            <a:pPr lvl="1"/>
            <a:r>
              <a:t>Treść - poziom 2</a:t>
            </a:r>
          </a:p>
          <a:p>
            <a:pPr lvl="2"/>
            <a:r>
              <a:t>Treść - poziom 3</a:t>
            </a:r>
          </a:p>
          <a:p>
            <a:pPr lvl="3"/>
            <a:r>
              <a:t>Treść - poziom 4</a:t>
            </a:r>
          </a:p>
          <a:p>
            <a:pPr lvl="4"/>
            <a:r>
              <a:t>Treść - poziom 5</a:t>
            </a:r>
          </a:p>
        </p:txBody>
      </p:sp>
      <p:sp>
        <p:nvSpPr>
          <p:cNvPr id="4" name="Numer slajd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0" marR="0" indent="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euamtologia.dietl@krakow.p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lgorytm  szybkiej ścieżki"/>
          <p:cNvSpPr txBox="1">
            <a:spLocks noGrp="1"/>
          </p:cNvSpPr>
          <p:nvPr>
            <p:ph type="body" sz="quarter" idx="1"/>
          </p:nvPr>
        </p:nvSpPr>
        <p:spPr>
          <a:xfrm>
            <a:off x="4307358" y="457200"/>
            <a:ext cx="4390084" cy="457200"/>
          </a:xfrm>
          <a:prstGeom prst="rect">
            <a:avLst/>
          </a:prstGeom>
        </p:spPr>
        <p:txBody>
          <a:bodyPr/>
          <a:lstStyle>
            <a:lvl1pPr>
              <a:defRPr spc="100"/>
            </a:lvl1pPr>
          </a:lstStyle>
          <a:p>
            <a:r>
              <a:t>Algorytm  szybkiej ścieżki</a:t>
            </a:r>
          </a:p>
        </p:txBody>
      </p:sp>
      <p:sp>
        <p:nvSpPr>
          <p:cNvPr id="141" name="Podejrzenie  olbrzymiokomórkowego zapalenia tętnic…"/>
          <p:cNvSpPr txBox="1"/>
          <p:nvPr/>
        </p:nvSpPr>
        <p:spPr>
          <a:xfrm>
            <a:off x="3011404" y="1078536"/>
            <a:ext cx="6981991" cy="2644044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Podejrzenie  olbrzymiokomórkowego zapalenia tętnic </a:t>
            </a:r>
          </a:p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581890" lvl="4" indent="-124690" algn="l" defTabSz="457200">
              <a:lnSpc>
                <a:spcPct val="120000"/>
              </a:lnSpc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uFill>
                  <a:solidFill>
                    <a:srgbClr val="5A5A5A"/>
                  </a:solidFill>
                </a:uFill>
              </a:rPr>
              <a:t>nowy ból głowy</a:t>
            </a:r>
          </a:p>
          <a:p>
            <a:pPr marL="581890" lvl="4" indent="-124690" algn="l" defTabSz="457200">
              <a:lnSpc>
                <a:spcPct val="120000"/>
              </a:lnSpc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uFill>
                  <a:solidFill>
                    <a:srgbClr val="5A5A5A"/>
                  </a:solidFill>
                </a:uFill>
              </a:rPr>
              <a:t>tkliwość okolicy tętnic skroniowych, wyczuwalne palpacyjnie tętnice skroniowe</a:t>
            </a:r>
          </a:p>
          <a:p>
            <a:pPr marL="581890" lvl="4" indent="-124690" algn="l" defTabSz="457200">
              <a:lnSpc>
                <a:spcPct val="120000"/>
              </a:lnSpc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uFill>
                  <a:solidFill>
                    <a:srgbClr val="5A5A5A"/>
                  </a:solidFill>
                </a:uFill>
              </a:rPr>
              <a:t>gorączka, sztywność poranna, utrata masy ciała</a:t>
            </a:r>
          </a:p>
          <a:p>
            <a:pPr marL="581890" lvl="4" indent="-124690" algn="l" defTabSz="457200">
              <a:lnSpc>
                <a:spcPct val="120000"/>
              </a:lnSpc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uFill>
                  <a:solidFill>
                    <a:srgbClr val="5A5A5A"/>
                  </a:solidFill>
                </a:uFill>
              </a:rPr>
              <a:t>objawy polimialgii reumatycznej - bóle obręczy barkowej i biodrowej </a:t>
            </a:r>
          </a:p>
          <a:p>
            <a:pPr marL="581890" lvl="4" indent="-124690" algn="l" defTabSz="457200">
              <a:lnSpc>
                <a:spcPct val="120000"/>
              </a:lnSpc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uFill>
                  <a:solidFill>
                    <a:srgbClr val="5A5A5A"/>
                  </a:solidFill>
                </a:uFill>
              </a:rPr>
              <a:t>ból żuchwy/języka przy jedzeniu - tzw. chromanie żuchwy/języka</a:t>
            </a:r>
          </a:p>
          <a:p>
            <a:pPr marL="581890" lvl="4" indent="-124690" algn="l" defTabSz="457200">
              <a:lnSpc>
                <a:spcPct val="120000"/>
              </a:lnSpc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>
                <a:uFill>
                  <a:solidFill>
                    <a:srgbClr val="5A5A5A"/>
                  </a:solidFill>
                </a:uFill>
              </a:rPr>
              <a:t>nagła bezbolesna utrata wzroku lub zaburzenia widzenia</a:t>
            </a:r>
          </a:p>
        </p:txBody>
      </p:sp>
      <p:sp>
        <p:nvSpPr>
          <p:cNvPr id="142" name="Bezpośrednio…"/>
          <p:cNvSpPr txBox="1"/>
          <p:nvPr/>
        </p:nvSpPr>
        <p:spPr>
          <a:xfrm>
            <a:off x="7034640" y="5728828"/>
            <a:ext cx="4843997" cy="1272143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Bezpośrednio</a:t>
            </a:r>
            <a:r>
              <a:rPr dirty="0"/>
              <a:t> </a:t>
            </a:r>
          </a:p>
          <a:p>
            <a:pPr marL="423068" indent="-228600" algn="l">
              <a:buSzPct val="100000"/>
              <a:buFontTx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l-PL" dirty="0"/>
              <a:t>Rozpocząć leczenie sterydami w postaci doustnej !!! </a:t>
            </a:r>
          </a:p>
          <a:p>
            <a:pPr marL="194468" algn="l">
              <a:buSzPct val="100000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l-PL" dirty="0"/>
              <a:t>     i s</a:t>
            </a:r>
            <a:r>
              <a:rPr dirty="0" err="1"/>
              <a:t>kierowa</a:t>
            </a:r>
            <a:r>
              <a:rPr lang="pl-PL" dirty="0"/>
              <a:t>ć</a:t>
            </a:r>
            <a:r>
              <a:rPr dirty="0"/>
              <a:t> do </a:t>
            </a:r>
            <a:r>
              <a:rPr dirty="0" err="1"/>
              <a:t>Oddziału</a:t>
            </a:r>
            <a:r>
              <a:rPr dirty="0"/>
              <a:t> Reumatologii z </a:t>
            </a:r>
            <a:r>
              <a:rPr dirty="0" err="1"/>
              <a:t>wypełnionym</a:t>
            </a:r>
            <a:r>
              <a:rPr dirty="0"/>
              <a:t> </a:t>
            </a:r>
          </a:p>
          <a:p>
            <a:pPr algn="l"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        </a:t>
            </a:r>
            <a:r>
              <a:rPr dirty="0" err="1"/>
              <a:t>kwestionariuszem</a:t>
            </a:r>
            <a:r>
              <a:rPr dirty="0"/>
              <a:t> /załącznik1/</a:t>
            </a:r>
          </a:p>
          <a:p>
            <a:pPr algn="l"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/>
              <a:t>         fax:12 6876262, mail: </a:t>
            </a:r>
            <a:r>
              <a:rPr u="sng" dirty="0">
                <a:hlinkClick r:id="rId3"/>
              </a:rPr>
              <a:t>reumatologia.dietl@krakow.pl</a:t>
            </a:r>
          </a:p>
        </p:txBody>
      </p:sp>
      <p:sp>
        <p:nvSpPr>
          <p:cNvPr id="143" name="Bez objawów niedokrwiennych"/>
          <p:cNvSpPr txBox="1"/>
          <p:nvPr/>
        </p:nvSpPr>
        <p:spPr>
          <a:xfrm>
            <a:off x="7029766" y="3896937"/>
            <a:ext cx="4853745" cy="982292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 Bez objawów niedokrwiennych </a:t>
            </a:r>
          </a:p>
        </p:txBody>
      </p:sp>
      <p:sp>
        <p:nvSpPr>
          <p:cNvPr id="144" name="Niezwłocznie…"/>
          <p:cNvSpPr txBox="1"/>
          <p:nvPr/>
        </p:nvSpPr>
        <p:spPr>
          <a:xfrm>
            <a:off x="975487" y="5697411"/>
            <a:ext cx="4853745" cy="1056700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>
            <a:spAutoFit/>
          </a:bodyPr>
          <a:lstStyle/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Niezwłocznie</a:t>
            </a:r>
            <a:r>
              <a:rPr dirty="0"/>
              <a:t> </a:t>
            </a:r>
          </a:p>
          <a:p>
            <a:pPr marL="423068" indent="-228600" algn="l"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l-PL" dirty="0"/>
              <a:t>Skierować do </a:t>
            </a:r>
            <a:r>
              <a:rPr dirty="0"/>
              <a:t>SOR</a:t>
            </a:r>
            <a:r>
              <a:rPr lang="pl-PL" dirty="0"/>
              <a:t> w celu </a:t>
            </a:r>
            <a:r>
              <a:rPr dirty="0" err="1"/>
              <a:t>konsultacj</a:t>
            </a:r>
            <a:r>
              <a:rPr lang="pl-PL" dirty="0"/>
              <a:t>i</a:t>
            </a:r>
            <a:r>
              <a:rPr dirty="0"/>
              <a:t> </a:t>
            </a:r>
            <a:r>
              <a:rPr dirty="0" err="1"/>
              <a:t>okulisty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neurologa</a:t>
            </a:r>
            <a:endParaRPr dirty="0"/>
          </a:p>
          <a:p>
            <a:pPr marL="423068" indent="-228600" algn="l"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dirty="0" err="1"/>
              <a:t>sterydy</a:t>
            </a:r>
            <a:r>
              <a:rPr dirty="0"/>
              <a:t> </a:t>
            </a:r>
            <a:r>
              <a:rPr lang="pl-PL" dirty="0"/>
              <a:t>preferowane dożylnie !!!</a:t>
            </a:r>
            <a:endParaRPr dirty="0"/>
          </a:p>
        </p:txBody>
      </p:sp>
      <p:sp>
        <p:nvSpPr>
          <p:cNvPr id="145" name="Tekst"/>
          <p:cNvSpPr txBox="1"/>
          <p:nvPr/>
        </p:nvSpPr>
        <p:spPr>
          <a:xfrm>
            <a:off x="6438899" y="7555262"/>
            <a:ext cx="127001" cy="8293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endParaRPr/>
          </a:p>
        </p:txBody>
      </p:sp>
      <p:sp>
        <p:nvSpPr>
          <p:cNvPr id="146" name="Konsultacja reumatologiczna i…"/>
          <p:cNvSpPr txBox="1"/>
          <p:nvPr/>
        </p:nvSpPr>
        <p:spPr>
          <a:xfrm>
            <a:off x="7023067" y="7509300"/>
            <a:ext cx="4867143" cy="921284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Konsultacja reumatologiczna i</a:t>
            </a:r>
          </a:p>
          <a:p>
            <a:pPr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usg tętnic skroniowych/pachowych </a:t>
            </a:r>
          </a:p>
          <a:p>
            <a:pPr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w ciągu 24 h od zgłoszenia /dni robocze/</a:t>
            </a:r>
          </a:p>
        </p:txBody>
      </p:sp>
      <p:sp>
        <p:nvSpPr>
          <p:cNvPr id="147" name="Biopsja tętnicy skroniowej…"/>
          <p:cNvSpPr txBox="1"/>
          <p:nvPr/>
        </p:nvSpPr>
        <p:spPr>
          <a:xfrm>
            <a:off x="7023067" y="8794471"/>
            <a:ext cx="4867143" cy="718084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Biopsja tętnicy skroniowej </a:t>
            </a:r>
          </a:p>
          <a:p>
            <a:pPr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do 2 tygodni /jeżeli niezbędna/</a:t>
            </a:r>
          </a:p>
        </p:txBody>
      </p:sp>
      <p:sp>
        <p:nvSpPr>
          <p:cNvPr id="148" name="Objawy niedokrwienne…"/>
          <p:cNvSpPr txBox="1"/>
          <p:nvPr/>
        </p:nvSpPr>
        <p:spPr>
          <a:xfrm>
            <a:off x="981837" y="3893065"/>
            <a:ext cx="4841045" cy="1633861"/>
          </a:xfrm>
          <a:prstGeom prst="rect">
            <a:avLst/>
          </a:prstGeom>
          <a:ln w="12700">
            <a:solidFill>
              <a:schemeClr val="accent1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Objawy niedokrwienne </a:t>
            </a:r>
          </a:p>
          <a:p>
            <a:pPr>
              <a:defRPr sz="20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  <a:p>
            <a:pPr marL="457200" lvl="1" indent="-228600" algn="l"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chromanie żuchwy/języka</a:t>
            </a:r>
          </a:p>
          <a:p>
            <a:pPr marL="457200" lvl="1" indent="-228600" algn="l" defTabSz="457200">
              <a:lnSpc>
                <a:spcPct val="120000"/>
              </a:lnSpc>
              <a:buSzPct val="100000"/>
              <a:buChar char="•"/>
              <a:defRPr sz="1400" b="0">
                <a:solidFill>
                  <a:srgbClr val="5E5E5E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nagła bezbolesna utrata wzroku /zaburzenia widzenia</a:t>
            </a:r>
          </a:p>
        </p:txBody>
      </p:sp>
      <p:sp>
        <p:nvSpPr>
          <p:cNvPr id="149" name="Linia"/>
          <p:cNvSpPr/>
          <p:nvPr/>
        </p:nvSpPr>
        <p:spPr>
          <a:xfrm>
            <a:off x="6563188" y="3715960"/>
            <a:ext cx="478698" cy="194975"/>
          </a:xfrm>
          <a:prstGeom prst="line">
            <a:avLst/>
          </a:prstGeom>
          <a:ln w="25400">
            <a:solidFill>
              <a:srgbClr val="5E5E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0" name="Linia"/>
          <p:cNvSpPr/>
          <p:nvPr/>
        </p:nvSpPr>
        <p:spPr>
          <a:xfrm flipH="1">
            <a:off x="5792863" y="3715935"/>
            <a:ext cx="498624" cy="209201"/>
          </a:xfrm>
          <a:prstGeom prst="line">
            <a:avLst/>
          </a:prstGeom>
          <a:ln w="25400">
            <a:solidFill>
              <a:srgbClr val="5E5E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1" name="Linia"/>
          <p:cNvSpPr/>
          <p:nvPr/>
        </p:nvSpPr>
        <p:spPr>
          <a:xfrm>
            <a:off x="3234266" y="5525127"/>
            <a:ext cx="1" cy="203201"/>
          </a:xfrm>
          <a:prstGeom prst="line">
            <a:avLst/>
          </a:prstGeom>
          <a:ln w="25400">
            <a:solidFill>
              <a:srgbClr val="5E5E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2" name="Linia"/>
          <p:cNvSpPr/>
          <p:nvPr/>
        </p:nvSpPr>
        <p:spPr>
          <a:xfrm>
            <a:off x="9300467" y="4871137"/>
            <a:ext cx="1" cy="845084"/>
          </a:xfrm>
          <a:prstGeom prst="line">
            <a:avLst/>
          </a:prstGeom>
          <a:ln w="25400">
            <a:solidFill>
              <a:srgbClr val="5E5E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3" name="Linia"/>
          <p:cNvSpPr/>
          <p:nvPr/>
        </p:nvSpPr>
        <p:spPr>
          <a:xfrm flipH="1">
            <a:off x="9300467" y="7125508"/>
            <a:ext cx="1" cy="387884"/>
          </a:xfrm>
          <a:prstGeom prst="line">
            <a:avLst/>
          </a:prstGeom>
          <a:ln w="25400">
            <a:solidFill>
              <a:srgbClr val="5E5E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4" name="Linia"/>
          <p:cNvSpPr/>
          <p:nvPr/>
        </p:nvSpPr>
        <p:spPr>
          <a:xfrm flipH="1">
            <a:off x="9300467" y="8414014"/>
            <a:ext cx="1" cy="362485"/>
          </a:xfrm>
          <a:prstGeom prst="line">
            <a:avLst/>
          </a:prstGeom>
          <a:ln w="25400">
            <a:solidFill>
              <a:srgbClr val="5E5E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5" name="Linia"/>
          <p:cNvSpPr/>
          <p:nvPr/>
        </p:nvSpPr>
        <p:spPr>
          <a:xfrm>
            <a:off x="5851730" y="6276436"/>
            <a:ext cx="1160412" cy="1"/>
          </a:xfrm>
          <a:prstGeom prst="line">
            <a:avLst/>
          </a:prstGeom>
          <a:ln w="25400">
            <a:solidFill>
              <a:srgbClr val="5E5E5E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274</Words>
  <Application>Microsoft Office PowerPoint</Application>
  <PresentationFormat>Niestandardowy</PresentationFormat>
  <Paragraphs>37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9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11" baseType="lpstr">
      <vt:lpstr>Arial</vt:lpstr>
      <vt:lpstr>DIN Alternate</vt:lpstr>
      <vt:lpstr>Helvetica</vt:lpstr>
      <vt:lpstr>Helvetica Light</vt:lpstr>
      <vt:lpstr>Helvetica Neue</vt:lpstr>
      <vt:lpstr>Helvetica Neue Light</vt:lpstr>
      <vt:lpstr>Helvetica Neue Medium</vt:lpstr>
      <vt:lpstr>Helvetica Neue Thin</vt:lpstr>
      <vt:lpstr>Lucida Grande</vt:lpstr>
      <vt:lpstr>White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cp:lastModifiedBy>Bogdan Batko</cp:lastModifiedBy>
  <cp:revision>5</cp:revision>
  <cp:lastPrinted>2018-10-12T08:57:07Z</cp:lastPrinted>
  <dcterms:modified xsi:type="dcterms:W3CDTF">2018-10-12T12:07:21Z</dcterms:modified>
</cp:coreProperties>
</file>